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516" y="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4E987-3E06-48D4-9D9A-FFA6B972E3C9}" type="datetimeFigureOut">
              <a:rPr lang="en-US" smtClean="0"/>
              <a:pPr/>
              <a:t>10/28/2014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B2A3-0A0C-499E-9F17-AEF11F0493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395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HELPING PEOPLE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65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>
                <a:solidFill>
                  <a:schemeClr val="bg1"/>
                </a:solidFill>
              </a:rPr>
              <a:t>Project was initially created to evaluate the devices to see what could work well for a solution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>
                <a:solidFill>
                  <a:schemeClr val="bg1"/>
                </a:solidFill>
              </a:rPr>
              <a:t>Determined that the project was useful enough to be used in a practical setting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>
              <a:solidFill>
                <a:schemeClr val="bg1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chemeClr val="bg1"/>
                </a:solidFill>
              </a:rPr>
              <a:t>This project is essentially an evaluation step towards a more concrete implementation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492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Weekly team meetings: discussed requirements, issues and demonstrated progress</a:t>
            </a:r>
            <a:r>
              <a:rPr lang="en-AU" baseline="0" dirty="0" smtClean="0"/>
              <a:t> and prototypes</a:t>
            </a:r>
          </a:p>
          <a:p>
            <a:endParaRPr lang="en-AU" baseline="0" dirty="0" smtClean="0"/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*How the project was managed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*How the team was managed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breakdown 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assignment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43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breakdown 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assignment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212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7XXX-Powerpoint Template_1_p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68425"/>
            <a:ext cx="7772400" cy="1470025"/>
          </a:xfrm>
        </p:spPr>
        <p:txBody>
          <a:bodyPr>
            <a:normAutofit/>
          </a:bodyPr>
          <a:lstStyle>
            <a:lvl1pPr>
              <a:defRPr sz="4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600" y="3124200"/>
            <a:ext cx="7772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XXX-Powerpoint Template_1_p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09600"/>
            <a:ext cx="6705600" cy="808038"/>
          </a:xfrm>
        </p:spPr>
        <p:txBody>
          <a:bodyPr>
            <a:noAutofit/>
          </a:bodyPr>
          <a:lstStyle>
            <a:lvl1pPr algn="l">
              <a:defRPr sz="3200">
                <a:latin typeface="Verdana"/>
                <a:cs typeface="Verdana"/>
              </a:defRPr>
            </a:lvl1pPr>
          </a:lstStyle>
          <a:p>
            <a:r>
              <a:rPr lang="en-AU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457200" indent="-457200">
              <a:spcBef>
                <a:spcPts val="1200"/>
              </a:spcBef>
              <a:buFont typeface="Arial"/>
              <a:buChar char="•"/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AU" dirty="0" smtClean="0"/>
              <a:t>Click to add text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D934-51C7-5E49-84CF-DEA636EEA120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4F1E8-EC8D-B04D-B431-5C564326A3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upload.wikimedia.org/wikipedia/commons/a/ae/Oculus_Rift_-_Developer_Version_-_Front.jpg" TargetMode="External"/><Relationship Id="rId3" Type="http://schemas.openxmlformats.org/officeDocument/2006/relationships/hyperlink" Target="http://www.reuters.com/video/2014/03/26/virtual-reality-stroke-therapy-tricks-br?videoId=299126765" TargetMode="External"/><Relationship Id="rId7" Type="http://schemas.openxmlformats.org/officeDocument/2006/relationships/hyperlink" Target="http://www.robotshop.com/media/files/images2/leap-motion-3d-motion-gesture-controller-10-large.jpg" TargetMode="External"/><Relationship Id="rId2" Type="http://schemas.openxmlformats.org/officeDocument/2006/relationships/hyperlink" Target="http://images.sciencedaily.com/2014/08/140807163633-larg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red.com/images_blogs/threatlevel/2012/08/eeg_headset.jpg" TargetMode="External"/><Relationship Id="rId5" Type="http://schemas.openxmlformats.org/officeDocument/2006/relationships/hyperlink" Target="http://clearingwritersblock.com/images/brainwaves.jpg" TargetMode="External"/><Relationship Id="rId10" Type="http://schemas.openxmlformats.org/officeDocument/2006/relationships/hyperlink" Target="http://images.pcworld.com/images/article/2012/01/kinect-for-windows-8667082.jpg" TargetMode="External"/><Relationship Id="rId4" Type="http://schemas.openxmlformats.org/officeDocument/2006/relationships/hyperlink" Target="http://strokediseases.files.wordpress.com/2011/02/wpid-stroke-arm-rehabilitation.jpg" TargetMode="External"/><Relationship Id="rId9" Type="http://schemas.openxmlformats.org/officeDocument/2006/relationships/hyperlink" Target="http://me.ign.com/sm/ign_me/screenshot/w/win-a-razer-hydra-motion-controller/win-a-razer-hydra-motion-controller_2ubw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96753"/>
            <a:ext cx="7772400" cy="2016223"/>
          </a:xfrm>
        </p:spPr>
        <p:txBody>
          <a:bodyPr>
            <a:normAutofit/>
          </a:bodyPr>
          <a:lstStyle/>
          <a:p>
            <a:r>
              <a:rPr lang="en-AU" sz="6000" b="1" dirty="0" err="1" smtClean="0">
                <a:latin typeface="+mj-lt"/>
              </a:rPr>
              <a:t>Neuromend</a:t>
            </a:r>
            <a:endParaRPr lang="en-AU" sz="6000" b="1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2996952"/>
            <a:ext cx="8928992" cy="2520280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+mn-lt"/>
              </a:rPr>
              <a:t>By Tempest</a:t>
            </a:r>
          </a:p>
          <a:p>
            <a:endParaRPr lang="en-AU" dirty="0">
              <a:latin typeface="+mn-lt"/>
            </a:endParaRPr>
          </a:p>
          <a:p>
            <a:r>
              <a:rPr lang="en-AU" sz="2000" dirty="0" smtClean="0">
                <a:latin typeface="+mn-lt"/>
              </a:rPr>
              <a:t>An ICT313 Games Technology Project</a:t>
            </a:r>
          </a:p>
          <a:p>
            <a:r>
              <a:rPr lang="en-AU" sz="2000" dirty="0" smtClean="0">
                <a:latin typeface="+mn-lt"/>
              </a:rPr>
              <a:t>Murdoch University</a:t>
            </a:r>
          </a:p>
          <a:p>
            <a:endParaRPr lang="en-AU" sz="2000" dirty="0" smtClean="0">
              <a:latin typeface="+mn-lt"/>
            </a:endParaRPr>
          </a:p>
          <a:p>
            <a:pPr lvl="1"/>
            <a:r>
              <a:rPr lang="en-AU" sz="1900" dirty="0" err="1">
                <a:solidFill>
                  <a:schemeClr val="tx1"/>
                </a:solidFill>
              </a:rPr>
              <a:t>Ary</a:t>
            </a:r>
            <a:r>
              <a:rPr lang="en-AU" sz="1900" dirty="0">
                <a:solidFill>
                  <a:schemeClr val="tx1"/>
                </a:solidFill>
              </a:rPr>
              <a:t> </a:t>
            </a:r>
            <a:r>
              <a:rPr lang="en-AU" sz="1900" dirty="0" err="1" smtClean="0">
                <a:solidFill>
                  <a:schemeClr val="tx1"/>
                </a:solidFill>
              </a:rPr>
              <a:t>Bizar</a:t>
            </a:r>
            <a:r>
              <a:rPr lang="en-AU" sz="1900" dirty="0" smtClean="0">
                <a:solidFill>
                  <a:schemeClr val="tx1"/>
                </a:solidFill>
              </a:rPr>
              <a:t>, </a:t>
            </a:r>
            <a:r>
              <a:rPr lang="en-AU" sz="1900" dirty="0" err="1" smtClean="0">
                <a:solidFill>
                  <a:schemeClr val="tx1"/>
                </a:solidFill>
              </a:rPr>
              <a:t>Anopan</a:t>
            </a:r>
            <a:r>
              <a:rPr lang="en-AU" sz="1900" dirty="0" smtClean="0">
                <a:solidFill>
                  <a:schemeClr val="tx1"/>
                </a:solidFill>
              </a:rPr>
              <a:t> </a:t>
            </a:r>
            <a:r>
              <a:rPr lang="en-AU" sz="1900" dirty="0" err="1" smtClean="0">
                <a:solidFill>
                  <a:schemeClr val="tx1"/>
                </a:solidFill>
              </a:rPr>
              <a:t>Kandiah</a:t>
            </a:r>
            <a:r>
              <a:rPr lang="en-AU" sz="1900" dirty="0" smtClean="0">
                <a:solidFill>
                  <a:schemeClr val="tx1"/>
                </a:solidFill>
              </a:rPr>
              <a:t>, Hannah </a:t>
            </a:r>
            <a:r>
              <a:rPr lang="en-AU" sz="1900" dirty="0" err="1" smtClean="0">
                <a:solidFill>
                  <a:schemeClr val="tx1"/>
                </a:solidFill>
              </a:rPr>
              <a:t>Klinac</a:t>
            </a:r>
            <a:r>
              <a:rPr lang="en-AU" sz="1900" dirty="0" smtClean="0">
                <a:solidFill>
                  <a:schemeClr val="tx1"/>
                </a:solidFill>
              </a:rPr>
              <a:t>, Alex </a:t>
            </a:r>
            <a:r>
              <a:rPr lang="en-AU" sz="1900" dirty="0" err="1" smtClean="0">
                <a:solidFill>
                  <a:schemeClr val="tx1"/>
                </a:solidFill>
              </a:rPr>
              <a:t>Mlodawski</a:t>
            </a:r>
            <a:r>
              <a:rPr lang="en-AU" sz="1900" dirty="0" smtClean="0">
                <a:solidFill>
                  <a:schemeClr val="tx1"/>
                </a:solidFill>
              </a:rPr>
              <a:t>, Bryan </a:t>
            </a:r>
            <a:r>
              <a:rPr lang="en-AU" sz="1900" dirty="0">
                <a:solidFill>
                  <a:schemeClr val="tx1"/>
                </a:solidFill>
              </a:rPr>
              <a:t>Yu</a:t>
            </a:r>
          </a:p>
          <a:p>
            <a:endParaRPr lang="en-AU" sz="1400" dirty="0">
              <a:solidFill>
                <a:schemeClr val="tx1"/>
              </a:solidFill>
            </a:endParaRPr>
          </a:p>
        </p:txBody>
      </p:sp>
      <p:pic>
        <p:nvPicPr>
          <p:cNvPr id="1030" name="Picture 6" descr="C:\Users\Ary\Desktop\MCC362\Dropbox\ICT313\Tempest_logo0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5661248"/>
            <a:ext cx="1196752" cy="1196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14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Live Demonstration</a:t>
            </a:r>
            <a:br>
              <a:rPr lang="en-AU" b="1" dirty="0" smtClean="0">
                <a:latin typeface="+mj-lt"/>
              </a:rPr>
            </a:br>
            <a:r>
              <a:rPr lang="en-AU" dirty="0" err="1">
                <a:latin typeface="+mj-lt"/>
              </a:rPr>
              <a:t>Kinect</a:t>
            </a:r>
            <a:r>
              <a:rPr lang="en-AU" dirty="0">
                <a:latin typeface="+mj-lt"/>
              </a:rPr>
              <a:t> – “</a:t>
            </a:r>
            <a:r>
              <a:rPr lang="en-AU" dirty="0" smtClean="0">
                <a:latin typeface="+mj-lt"/>
              </a:rPr>
              <a:t>Obstacle </a:t>
            </a:r>
            <a:r>
              <a:rPr lang="en-AU" dirty="0">
                <a:latin typeface="+mj-lt"/>
              </a:rPr>
              <a:t>Avoidance</a:t>
            </a:r>
            <a:r>
              <a:rPr lang="en-AU" dirty="0" smtClean="0">
                <a:latin typeface="+mj-lt"/>
              </a:rPr>
              <a:t>”</a:t>
            </a: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64096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Obstacle Avoidance Exercise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Reactions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Decision making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endParaRPr lang="en-AU" sz="2000" dirty="0" smtClean="0"/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Constant forward movement</a:t>
            </a:r>
          </a:p>
          <a:p>
            <a:pPr marL="0" indent="0">
              <a:buNone/>
            </a:pPr>
            <a:endParaRPr lang="en-AU" sz="2000" dirty="0" smtClean="0">
              <a:latin typeface="+mn-lt"/>
            </a:endParaRPr>
          </a:p>
          <a:p>
            <a:pPr marL="0" indent="0">
              <a:buNone/>
            </a:pPr>
            <a:r>
              <a:rPr lang="en-AU" sz="2000" dirty="0" err="1" smtClean="0">
                <a:latin typeface="+mn-lt"/>
              </a:rPr>
              <a:t>Kinect</a:t>
            </a:r>
            <a:r>
              <a:rPr lang="en-AU" sz="2000" dirty="0" smtClean="0">
                <a:latin typeface="+mn-lt"/>
              </a:rPr>
              <a:t> actions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Tracks full body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Actions using arms and hands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Usable by a</a:t>
            </a:r>
            <a:r>
              <a:rPr lang="en-AU" sz="2000" dirty="0" smtClean="0"/>
              <a:t>ble </a:t>
            </a:r>
            <a:r>
              <a:rPr lang="en-AU" sz="2000" dirty="0" smtClean="0"/>
              <a:t>bodied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Adjusts h</a:t>
            </a:r>
            <a:r>
              <a:rPr lang="en-AU" sz="2000" dirty="0" smtClean="0"/>
              <a:t>eightened </a:t>
            </a:r>
            <a:r>
              <a:rPr lang="en-AU" sz="2000" dirty="0" smtClean="0"/>
              <a:t>sensitivity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 descr="E:\_ARY\__MURDOCH\ICT313\screens\Screenshots01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1700808"/>
            <a:ext cx="3401299" cy="2880320"/>
          </a:xfrm>
          <a:prstGeom prst="rect">
            <a:avLst/>
          </a:prstGeom>
          <a:noFill/>
        </p:spPr>
      </p:pic>
      <p:pic>
        <p:nvPicPr>
          <p:cNvPr id="5" name="Picture 4" descr="E:\_ARY\__MURDOCH\ICT313\screens\Screenshots01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717032"/>
            <a:ext cx="3312368" cy="280501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68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E:\_ARY\__MURDOCH\ICT313\screens\Screenshots01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3" y="1786036"/>
            <a:ext cx="3555753" cy="30111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56" y="188640"/>
            <a:ext cx="8604448" cy="2088232"/>
          </a:xfrm>
        </p:spPr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Live </a:t>
            </a:r>
            <a:r>
              <a:rPr lang="en-AU" b="1" dirty="0" smtClean="0">
                <a:latin typeface="+mj-lt"/>
              </a:rPr>
              <a:t>Demonstration</a:t>
            </a:r>
            <a:br>
              <a:rPr lang="en-AU" b="1" dirty="0" smtClean="0">
                <a:latin typeface="+mj-lt"/>
              </a:rPr>
            </a:br>
            <a:r>
              <a:rPr lang="en-AU" dirty="0">
                <a:latin typeface="+mj-lt"/>
              </a:rPr>
              <a:t>Razer Hydra – </a:t>
            </a:r>
            <a:r>
              <a:rPr lang="en-AU" dirty="0" smtClean="0">
                <a:latin typeface="+mj-lt"/>
              </a:rPr>
              <a:t>“</a:t>
            </a:r>
            <a:r>
              <a:rPr lang="en-AU" dirty="0">
                <a:latin typeface="+mj-lt"/>
              </a:rPr>
              <a:t>Object </a:t>
            </a:r>
            <a:r>
              <a:rPr lang="en-AU" dirty="0" smtClean="0">
                <a:latin typeface="+mj-lt"/>
              </a:rPr>
              <a:t>Manipulation”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204864"/>
            <a:ext cx="843528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Object Manipulation Exercise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Simple puzzle solving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Order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Association recognition</a:t>
            </a:r>
          </a:p>
          <a:p>
            <a:pPr marL="685800" lvl="1">
              <a:buFont typeface="Wingdings" panose="05000000000000000000" pitchFamily="2" charset="2"/>
              <a:buChar char="§"/>
            </a:pPr>
            <a:endParaRPr lang="en-AU" sz="16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Stationary user position</a:t>
            </a:r>
          </a:p>
          <a:p>
            <a:pPr marL="0" indent="0">
              <a:buNone/>
            </a:pPr>
            <a:endParaRPr lang="en-AU" sz="2000" dirty="0" smtClean="0">
              <a:latin typeface="+mn-lt"/>
            </a:endParaRP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Razer </a:t>
            </a:r>
            <a:r>
              <a:rPr lang="en-AU" sz="2200" dirty="0" smtClean="0">
                <a:latin typeface="+mn-lt"/>
              </a:rPr>
              <a:t>Hydra </a:t>
            </a:r>
            <a:r>
              <a:rPr lang="en-AU" sz="2200" dirty="0" smtClean="0">
                <a:latin typeface="+mn-lt"/>
              </a:rPr>
              <a:t>actions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err="1" smtClean="0"/>
              <a:t>Sixense</a:t>
            </a:r>
            <a:r>
              <a:rPr lang="en-AU" sz="2200" dirty="0" smtClean="0"/>
              <a:t> technology</a:t>
            </a:r>
            <a:endParaRPr lang="en-AU" sz="22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/>
              <a:t>Tracks </a:t>
            </a:r>
            <a:r>
              <a:rPr lang="en-AU" sz="2000" dirty="0" smtClean="0"/>
              <a:t>hands</a:t>
            </a:r>
            <a:endParaRPr lang="en-AU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Triggers and joysticks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Tracks position and orientation</a:t>
            </a:r>
            <a:endParaRPr lang="en-AU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/>
              <a:t>Usable by able bodied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/>
              <a:t>Adjusts heightened sensitivity</a:t>
            </a:r>
          </a:p>
        </p:txBody>
      </p:sp>
      <p:pic>
        <p:nvPicPr>
          <p:cNvPr id="5" name="Picture 2" descr="E:\_ARY\__MURDOCH\ICT313\screens\Screenshots01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040" y="3548428"/>
            <a:ext cx="3345303" cy="28329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85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_ARY\__MURDOCH\ICT313\screens\Screenshots01j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772816"/>
            <a:ext cx="2952328" cy="2500118"/>
          </a:xfrm>
          <a:prstGeom prst="rect">
            <a:avLst/>
          </a:prstGeom>
          <a:noFill/>
        </p:spPr>
      </p:pic>
      <p:pic>
        <p:nvPicPr>
          <p:cNvPr id="5" name="Picture 4" descr="E:\_ARY\__MURDOCH\ICT313\screens\Screenshots01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3833790"/>
            <a:ext cx="3077747" cy="2606327"/>
          </a:xfrm>
          <a:prstGeom prst="rect">
            <a:avLst/>
          </a:prstGeom>
          <a:noFill/>
        </p:spPr>
      </p:pic>
      <p:pic>
        <p:nvPicPr>
          <p:cNvPr id="6" name="Picture 2" descr="E:\_ARY\__MURDOCH\ICT313\screens\Screenshots01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348880"/>
            <a:ext cx="2721039" cy="23042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858218"/>
          </a:xfrm>
        </p:spPr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Live </a:t>
            </a:r>
            <a:r>
              <a:rPr lang="en-AU" b="1" dirty="0" smtClean="0">
                <a:latin typeface="+mj-lt"/>
              </a:rPr>
              <a:t>Demonstration</a:t>
            </a:r>
            <a:br>
              <a:rPr lang="en-AU" b="1" dirty="0" smtClean="0">
                <a:latin typeface="+mj-lt"/>
              </a:rPr>
            </a:br>
            <a:r>
              <a:rPr lang="en-AU" dirty="0">
                <a:latin typeface="+mj-lt"/>
              </a:rPr>
              <a:t>Leap Motion – </a:t>
            </a:r>
            <a:r>
              <a:rPr lang="en-AU" dirty="0" smtClean="0">
                <a:latin typeface="+mj-lt"/>
              </a:rPr>
              <a:t>“</a:t>
            </a:r>
            <a:r>
              <a:rPr lang="en-AU" dirty="0">
                <a:latin typeface="+mj-lt"/>
              </a:rPr>
              <a:t>Way Finding</a:t>
            </a:r>
            <a:r>
              <a:rPr lang="en-AU" dirty="0" smtClean="0">
                <a:latin typeface="+mj-lt"/>
              </a:rPr>
              <a:t>”</a:t>
            </a: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Way Finding Exercise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Memory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Sense of </a:t>
            </a:r>
            <a:r>
              <a:rPr lang="en-AU" sz="1600" dirty="0" smtClean="0"/>
              <a:t>direction</a:t>
            </a:r>
            <a:endParaRPr lang="en-AU" sz="16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Maze hints</a:t>
            </a:r>
          </a:p>
          <a:p>
            <a:pPr marL="1085850" lvl="2" indent="-285750">
              <a:buFont typeface="Wingdings" panose="05000000000000000000" pitchFamily="2" charset="2"/>
              <a:buChar char="§"/>
            </a:pPr>
            <a:r>
              <a:rPr lang="en-AU" sz="1600" dirty="0" smtClean="0"/>
              <a:t>Rabbits</a:t>
            </a:r>
          </a:p>
          <a:p>
            <a:pPr marL="1085850" lvl="2" indent="-285750">
              <a:buFont typeface="Wingdings" panose="05000000000000000000" pitchFamily="2" charset="2"/>
              <a:buChar char="§"/>
            </a:pPr>
            <a:r>
              <a:rPr lang="en-AU" sz="1600" dirty="0" smtClean="0"/>
              <a:t>Jump pads</a:t>
            </a:r>
          </a:p>
          <a:p>
            <a:pPr marL="1085850" lvl="2" indent="-285750">
              <a:buFont typeface="Wingdings" panose="05000000000000000000" pitchFamily="2" charset="2"/>
              <a:buChar char="§"/>
            </a:pPr>
            <a:r>
              <a:rPr lang="en-AU" sz="1600" dirty="0" smtClean="0"/>
              <a:t>Points </a:t>
            </a:r>
            <a:r>
              <a:rPr lang="en-AU" sz="1600" dirty="0" smtClean="0"/>
              <a:t>of </a:t>
            </a:r>
            <a:r>
              <a:rPr lang="en-AU" sz="1600" dirty="0" smtClean="0"/>
              <a:t>reference</a:t>
            </a:r>
            <a:endParaRPr lang="en-AU" sz="1600" dirty="0" smtClean="0"/>
          </a:p>
          <a:p>
            <a:pPr marL="0" indent="0">
              <a:buNone/>
            </a:pPr>
            <a:endParaRPr lang="en-AU" sz="2000" dirty="0">
              <a:latin typeface="+mn-lt"/>
            </a:endParaRP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Leap </a:t>
            </a:r>
            <a:r>
              <a:rPr lang="en-AU" sz="2000" dirty="0" smtClean="0">
                <a:latin typeface="+mn-lt"/>
              </a:rPr>
              <a:t>Motion actions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 smtClean="0"/>
              <a:t>Beta product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 smtClean="0"/>
              <a:t>Tracks hands using near infra-red frustum</a:t>
            </a:r>
            <a:endParaRPr lang="en-AU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/>
              <a:t>Actions using </a:t>
            </a:r>
            <a:r>
              <a:rPr lang="en-AU" sz="1600" dirty="0" smtClean="0"/>
              <a:t>hands in the interaction area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/>
              <a:t>Tracks all 10 fingers up to 1/100</a:t>
            </a:r>
            <a:r>
              <a:rPr lang="en-AU" sz="1600" baseline="30000" dirty="0"/>
              <a:t>th</a:t>
            </a:r>
            <a:r>
              <a:rPr lang="en-AU" sz="1600" dirty="0"/>
              <a:t> of a </a:t>
            </a:r>
            <a:r>
              <a:rPr lang="en-AU" sz="1600" dirty="0" smtClean="0"/>
              <a:t>millimetre</a:t>
            </a:r>
            <a:endParaRPr lang="en-AU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/>
              <a:t>Usable by able bodied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/>
              <a:t>Adjusts heightened sensitivity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5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9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Final Status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706712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Requirements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Virtual Simulation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3 different tasks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NUIs Devices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Sensitivity adjustor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Profiling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Playable by anyone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Interesting and enjoyable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Extensible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The project is now in a position </a:t>
            </a:r>
            <a:br>
              <a:rPr lang="en-AU" sz="2000" dirty="0" smtClean="0">
                <a:latin typeface="+mn-lt"/>
              </a:rPr>
            </a:br>
            <a:r>
              <a:rPr lang="en-AU" sz="2000" dirty="0" smtClean="0">
                <a:latin typeface="+mn-lt"/>
              </a:rPr>
              <a:t>	to be extended for deployment into practical </a:t>
            </a:r>
            <a:r>
              <a:rPr lang="en-AU" sz="2000" dirty="0" smtClean="0">
                <a:solidFill>
                  <a:schemeClr val="bg1"/>
                </a:solidFill>
                <a:latin typeface="+mn-lt"/>
              </a:rPr>
              <a:t>use</a:t>
            </a:r>
          </a:p>
        </p:txBody>
      </p:sp>
      <p:pic>
        <p:nvPicPr>
          <p:cNvPr id="2050" name="Picture 2" descr="C:\Users\Hannah\Desktop\ICT313 Project\setup\Levels\Tempest Neuromend\Assets\Tempest\Resources\TitleProxy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52736"/>
            <a:ext cx="3492388" cy="25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131888"/>
            <a:ext cx="3402378" cy="25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" y="5733256"/>
            <a:ext cx="9144000" cy="1124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Future Possibilities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Clinical use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The system will be tested soon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Additional control schemes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Electroencephalogram (EEG)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Records brain wave patterns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Monitoring variables to self improve the system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Stress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Support for future versions of the NUI devices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Oculus Rift DK2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Kinect 2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Tobii</a:t>
            </a:r>
            <a:r>
              <a:rPr lang="en-AU" sz="1600" dirty="0" smtClean="0"/>
              <a:t> </a:t>
            </a:r>
            <a:r>
              <a:rPr lang="en-AU" sz="1600" dirty="0" err="1" smtClean="0"/>
              <a:t>EyeX</a:t>
            </a:r>
            <a:r>
              <a:rPr lang="en-AU" sz="1600" dirty="0" smtClean="0"/>
              <a:t> (Eye Tracker)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Leap Motion release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Sixense</a:t>
            </a:r>
            <a:r>
              <a:rPr lang="en-AU" sz="1600" dirty="0" smtClean="0"/>
              <a:t> Stem System (wireless motion tracking system)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Virtuix</a:t>
            </a:r>
            <a:r>
              <a:rPr lang="en-AU" sz="1600" dirty="0" smtClean="0"/>
              <a:t> Omni (360° treadmill)</a:t>
            </a:r>
            <a:endParaRPr lang="en-AU" sz="1600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56792"/>
            <a:ext cx="2639194" cy="175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6705600" cy="808038"/>
          </a:xfrm>
        </p:spPr>
        <p:txBody>
          <a:bodyPr/>
          <a:lstStyle/>
          <a:p>
            <a:r>
              <a:rPr lang="en-AU" b="1" dirty="0" smtClean="0">
                <a:latin typeface="+mj-lt"/>
              </a:rPr>
              <a:t>Lessons Learned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2736"/>
            <a:ext cx="8147248" cy="511256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Devices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Beta products and development kits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Drivers clashing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Versions/compatibility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Designing the tasks and the movements/gestures to meet requirements and to also consider the devices and what they can do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Version control and modifying joint code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Teamwork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Decisions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Conflict resolution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Communication is essential for success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The importance of time management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Assess and managing scope</a:t>
            </a:r>
            <a:endParaRPr lang="en-AU" sz="20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861047"/>
            <a:ext cx="3995936" cy="29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132856"/>
            <a:ext cx="6417568" cy="808038"/>
          </a:xfrm>
        </p:spPr>
        <p:txBody>
          <a:bodyPr/>
          <a:lstStyle/>
          <a:p>
            <a:r>
              <a:rPr lang="en-AU" b="1" dirty="0" smtClean="0">
                <a:latin typeface="+mj-lt"/>
              </a:rPr>
              <a:t>Acknowledgements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2924944"/>
            <a:ext cx="7797552" cy="255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>
                <a:latin typeface="+mn-lt"/>
              </a:rPr>
              <a:t>Client – Mr </a:t>
            </a:r>
            <a:r>
              <a:rPr lang="en-AU" sz="2400" dirty="0" err="1" smtClean="0">
                <a:latin typeface="+mn-lt"/>
              </a:rPr>
              <a:t>Shri</a:t>
            </a:r>
            <a:r>
              <a:rPr lang="en-AU" sz="2400" dirty="0" smtClean="0">
                <a:latin typeface="+mn-lt"/>
              </a:rPr>
              <a:t> </a:t>
            </a:r>
            <a:r>
              <a:rPr lang="en-AU" sz="2400" dirty="0" err="1" smtClean="0">
                <a:latin typeface="+mn-lt"/>
              </a:rPr>
              <a:t>Rai</a:t>
            </a:r>
            <a:endParaRPr lang="en-AU" sz="2400" dirty="0" smtClean="0">
              <a:latin typeface="+mn-lt"/>
            </a:endParaRPr>
          </a:p>
          <a:p>
            <a:pPr marL="0" indent="0">
              <a:buNone/>
            </a:pPr>
            <a:r>
              <a:rPr lang="en-AU" sz="2400" dirty="0" smtClean="0">
                <a:latin typeface="+mn-lt"/>
              </a:rPr>
              <a:t>Supervisor – Dr </a:t>
            </a:r>
            <a:r>
              <a:rPr lang="en-AU" sz="2400" dirty="0" err="1" smtClean="0">
                <a:latin typeface="+mn-lt"/>
              </a:rPr>
              <a:t>Fairuz</a:t>
            </a:r>
            <a:r>
              <a:rPr lang="en-AU" sz="2400" dirty="0" smtClean="0">
                <a:latin typeface="+mn-lt"/>
              </a:rPr>
              <a:t> </a:t>
            </a:r>
            <a:r>
              <a:rPr lang="en-AU" sz="2400" dirty="0" err="1" smtClean="0">
                <a:latin typeface="+mn-lt"/>
              </a:rPr>
              <a:t>Shiratuddin</a:t>
            </a:r>
            <a:endParaRPr lang="en-AU" sz="2400" dirty="0" smtClean="0">
              <a:latin typeface="+mn-lt"/>
            </a:endParaRPr>
          </a:p>
          <a:p>
            <a:pPr marL="0" indent="0">
              <a:buNone/>
            </a:pPr>
            <a:r>
              <a:rPr lang="en-AU" sz="2400" dirty="0" smtClean="0">
                <a:latin typeface="+mn-lt"/>
              </a:rPr>
              <a:t>Ayden-James Nolan – Music</a:t>
            </a:r>
          </a:p>
          <a:p>
            <a:pPr marL="0" indent="0">
              <a:buNone/>
            </a:pPr>
            <a:r>
              <a:rPr lang="en-AU" sz="2400" dirty="0" err="1" smtClean="0">
                <a:latin typeface="+mn-lt"/>
              </a:rPr>
              <a:t>Elly</a:t>
            </a:r>
            <a:r>
              <a:rPr lang="en-AU" sz="2400" dirty="0" smtClean="0">
                <a:latin typeface="+mn-lt"/>
              </a:rPr>
              <a:t> Thompson - Sounds</a:t>
            </a:r>
            <a:endParaRPr lang="en-AU" sz="24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54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556792"/>
            <a:ext cx="8229600" cy="1431032"/>
          </a:xfrm>
        </p:spPr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Questions?</a:t>
            </a:r>
            <a:endParaRPr lang="en-AU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5" y="2780928"/>
            <a:ext cx="8761683" cy="2246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8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References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400" dirty="0">
                <a:hlinkClick r:id="rId2"/>
              </a:rPr>
              <a:t>http://</a:t>
            </a:r>
            <a:r>
              <a:rPr lang="en-AU" sz="1400" dirty="0" smtClean="0">
                <a:hlinkClick r:id="rId2"/>
              </a:rPr>
              <a:t>images.sciencedaily.com/2014/08/140807163633-large.jpg</a:t>
            </a:r>
            <a:endParaRPr lang="en-AU" sz="1400" dirty="0" smtClean="0"/>
          </a:p>
          <a:p>
            <a:r>
              <a:rPr lang="en-AU" sz="1400" dirty="0">
                <a:hlinkClick r:id="rId3"/>
              </a:rPr>
              <a:t>http://</a:t>
            </a:r>
            <a:r>
              <a:rPr lang="en-AU" sz="1400" dirty="0" smtClean="0">
                <a:hlinkClick r:id="rId3"/>
              </a:rPr>
              <a:t>www.reuters.com/video/2014/03/26/virtual-reality-stroke-therapy-tricks-br?videoId=299126765</a:t>
            </a:r>
            <a:endParaRPr lang="en-AU" sz="1400" dirty="0" smtClean="0"/>
          </a:p>
          <a:p>
            <a:r>
              <a:rPr lang="en-AU" sz="1400" dirty="0">
                <a:hlinkClick r:id="rId4"/>
              </a:rPr>
              <a:t>http://</a:t>
            </a:r>
            <a:r>
              <a:rPr lang="en-AU" sz="1400" dirty="0" smtClean="0">
                <a:hlinkClick r:id="rId4"/>
              </a:rPr>
              <a:t>strokediseases.files.wordpress.com/2011/02/wpid-stroke-arm-rehabilitation.jpg</a:t>
            </a:r>
            <a:endParaRPr lang="en-AU" sz="1400" dirty="0" smtClean="0"/>
          </a:p>
          <a:p>
            <a:r>
              <a:rPr lang="en-AU" sz="1400" dirty="0">
                <a:hlinkClick r:id="rId5"/>
              </a:rPr>
              <a:t>http://</a:t>
            </a:r>
            <a:r>
              <a:rPr lang="en-AU" sz="1400" dirty="0" smtClean="0">
                <a:hlinkClick r:id="rId5"/>
              </a:rPr>
              <a:t>clearingwritersblock.com/images/brainwaves.jpg</a:t>
            </a:r>
            <a:endParaRPr lang="en-AU" sz="1400" dirty="0" smtClean="0"/>
          </a:p>
          <a:p>
            <a:r>
              <a:rPr lang="en-AU" sz="1400" dirty="0">
                <a:hlinkClick r:id="rId6"/>
              </a:rPr>
              <a:t>http://</a:t>
            </a:r>
            <a:r>
              <a:rPr lang="en-AU" sz="1400" dirty="0" smtClean="0">
                <a:hlinkClick r:id="rId6"/>
              </a:rPr>
              <a:t>www.wired.com/images_blogs/threatlevel/2012/08/eeg_headset.jpg</a:t>
            </a:r>
            <a:endParaRPr lang="en-AU" sz="1400" dirty="0" smtClean="0"/>
          </a:p>
          <a:p>
            <a:r>
              <a:rPr lang="en-AU" sz="1400" dirty="0">
                <a:hlinkClick r:id="rId7"/>
              </a:rPr>
              <a:t>http://</a:t>
            </a:r>
            <a:r>
              <a:rPr lang="en-AU" sz="1400" dirty="0" smtClean="0">
                <a:hlinkClick r:id="rId7"/>
              </a:rPr>
              <a:t>www.robotshop.com/media/files/images2/leap-motion-3d-motion-gesture-controller-10-large.jpg</a:t>
            </a:r>
            <a:endParaRPr lang="en-AU" sz="1400" dirty="0" smtClean="0"/>
          </a:p>
          <a:p>
            <a:r>
              <a:rPr lang="en-AU" sz="1400" dirty="0">
                <a:hlinkClick r:id="rId8"/>
              </a:rPr>
              <a:t>http://upload.wikimedia.org/wikipedia/commons/a/ae/Oculus_Rift_-_Developer_Version_-_</a:t>
            </a:r>
            <a:r>
              <a:rPr lang="en-AU" sz="1400" dirty="0" smtClean="0">
                <a:hlinkClick r:id="rId8"/>
              </a:rPr>
              <a:t>Front.jpg</a:t>
            </a:r>
            <a:endParaRPr lang="en-AU" sz="1400" dirty="0" smtClean="0"/>
          </a:p>
          <a:p>
            <a:r>
              <a:rPr lang="en-AU" sz="1400" dirty="0">
                <a:hlinkClick r:id="rId9"/>
              </a:rPr>
              <a:t>http://</a:t>
            </a:r>
            <a:r>
              <a:rPr lang="en-AU" sz="1400" dirty="0" smtClean="0">
                <a:hlinkClick r:id="rId9"/>
              </a:rPr>
              <a:t>me.ign.com/sm/ign_me/screenshot/w/win-a-razer-hydra-motion-controller/win-a-razer-hydra-motion-controller_2ubw.jpg</a:t>
            </a:r>
            <a:endParaRPr lang="en-AU" sz="1400" dirty="0" smtClean="0"/>
          </a:p>
          <a:p>
            <a:r>
              <a:rPr lang="en-AU" sz="1400" dirty="0">
                <a:hlinkClick r:id="rId10"/>
              </a:rPr>
              <a:t>http://</a:t>
            </a:r>
            <a:r>
              <a:rPr lang="en-AU" sz="1400" dirty="0" smtClean="0">
                <a:hlinkClick r:id="rId10"/>
              </a:rPr>
              <a:t>images.pcworld.com/images/article/2012/01/kinect-for-windows-8667082.jpg</a:t>
            </a:r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6009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Outline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484784"/>
            <a:ext cx="8003232" cy="53732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Project background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Project requirements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The solutions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Our approach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Live demonstrations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Final status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Future possibilities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Lessons learned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Questions?</a:t>
            </a:r>
          </a:p>
          <a:p>
            <a:endParaRPr lang="en-AU" dirty="0"/>
          </a:p>
        </p:txBody>
      </p:sp>
      <p:pic>
        <p:nvPicPr>
          <p:cNvPr id="1026" name="Picture 2" descr="C:\Users\Hannah\Desktop\ICT313 Project\setup\Levels\Tempest Neuromend\Assets\Tempest\Resources\TitleProxy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28800"/>
            <a:ext cx="507605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9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Project Introduction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200" dirty="0">
                <a:latin typeface="+mn-lt"/>
              </a:rPr>
              <a:t>Project Name: </a:t>
            </a:r>
            <a:r>
              <a:rPr lang="en-AU" sz="2200" b="1" dirty="0" err="1" smtClean="0">
                <a:latin typeface="+mn-lt"/>
              </a:rPr>
              <a:t>Neuromend</a:t>
            </a:r>
            <a:endParaRPr lang="en-AU" sz="2200" b="1" dirty="0" smtClean="0">
              <a:latin typeface="+mn-lt"/>
            </a:endParaRPr>
          </a:p>
          <a:p>
            <a:pPr marL="0" indent="0">
              <a:buNone/>
            </a:pPr>
            <a:r>
              <a:rPr lang="en-AU" sz="2200" dirty="0" smtClean="0">
                <a:latin typeface="+mn-lt"/>
              </a:rPr>
              <a:t>Client</a:t>
            </a:r>
            <a:r>
              <a:rPr lang="en-AU" sz="2200" dirty="0">
                <a:latin typeface="+mn-lt"/>
              </a:rPr>
              <a:t>: </a:t>
            </a:r>
            <a:r>
              <a:rPr lang="en-AU" sz="2200" b="1" dirty="0" smtClean="0">
                <a:latin typeface="+mn-lt"/>
              </a:rPr>
              <a:t>Mr</a:t>
            </a:r>
            <a:r>
              <a:rPr lang="en-AU" sz="2200" dirty="0" smtClean="0">
                <a:latin typeface="+mn-lt"/>
              </a:rPr>
              <a:t> </a:t>
            </a:r>
            <a:r>
              <a:rPr lang="en-AU" sz="2200" b="1" dirty="0" err="1" smtClean="0">
                <a:latin typeface="+mn-lt"/>
              </a:rPr>
              <a:t>Shri</a:t>
            </a:r>
            <a:r>
              <a:rPr lang="en-AU" sz="2200" b="1" dirty="0" smtClean="0">
                <a:latin typeface="+mn-lt"/>
              </a:rPr>
              <a:t> </a:t>
            </a:r>
            <a:r>
              <a:rPr lang="en-AU" sz="2200" b="1" dirty="0" err="1" smtClean="0">
                <a:latin typeface="+mn-lt"/>
              </a:rPr>
              <a:t>Rai</a:t>
            </a:r>
            <a:r>
              <a:rPr lang="en-AU" sz="2200" dirty="0" smtClean="0">
                <a:latin typeface="+mn-lt"/>
              </a:rPr>
              <a:t>, Murdoch School of Engineering &amp; IT</a:t>
            </a:r>
            <a:endParaRPr lang="en-AU" sz="2200" dirty="0">
              <a:latin typeface="+mn-lt"/>
            </a:endParaRPr>
          </a:p>
          <a:p>
            <a:pPr marL="0" indent="0">
              <a:buNone/>
            </a:pPr>
            <a:r>
              <a:rPr lang="en-AU" sz="2200" dirty="0">
                <a:latin typeface="+mn-lt"/>
              </a:rPr>
              <a:t>Supervisor: </a:t>
            </a:r>
            <a:r>
              <a:rPr lang="en-AU" sz="2200" b="1" dirty="0" smtClean="0">
                <a:latin typeface="+mn-lt"/>
              </a:rPr>
              <a:t>Dr</a:t>
            </a:r>
            <a:r>
              <a:rPr lang="en-AU" sz="2200" dirty="0" smtClean="0">
                <a:latin typeface="+mn-lt"/>
              </a:rPr>
              <a:t> </a:t>
            </a:r>
            <a:r>
              <a:rPr lang="en-AU" sz="2200" b="1" dirty="0" err="1" smtClean="0">
                <a:latin typeface="+mn-lt"/>
              </a:rPr>
              <a:t>Fairuz</a:t>
            </a:r>
            <a:r>
              <a:rPr lang="en-AU" sz="2200" b="1" dirty="0" smtClean="0">
                <a:latin typeface="+mn-lt"/>
              </a:rPr>
              <a:t> </a:t>
            </a:r>
            <a:r>
              <a:rPr lang="en-AU" sz="2200" b="1" dirty="0" err="1">
                <a:latin typeface="+mn-lt"/>
              </a:rPr>
              <a:t>Shiratuddin</a:t>
            </a:r>
            <a:endParaRPr lang="en-AU" sz="2200" b="1" dirty="0">
              <a:latin typeface="+mn-lt"/>
            </a:endParaRPr>
          </a:p>
          <a:p>
            <a:pPr marL="0" indent="0">
              <a:buNone/>
            </a:pPr>
            <a:r>
              <a:rPr lang="en-AU" sz="2200" dirty="0" smtClean="0">
                <a:latin typeface="+mn-lt"/>
              </a:rPr>
              <a:t>Tempest: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Ary Bizar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</a:t>
            </a:r>
            <a:r>
              <a:rPr lang="en-AU" sz="2200" i="1" dirty="0" smtClean="0"/>
              <a:t>Games Technology; BA, Games Art and Design)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Level designer, Asset creation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Anopan Kandiah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err="1" smtClean="0"/>
              <a:t>Kinect</a:t>
            </a:r>
            <a:r>
              <a:rPr lang="en-AU" sz="2200" i="1" dirty="0" smtClean="0"/>
              <a:t> development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Hannah Klinac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Leap Motion development, Project Manager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Alex Mlodawski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err="1" smtClean="0"/>
              <a:t>Kinect</a:t>
            </a:r>
            <a:r>
              <a:rPr lang="en-AU" sz="2200" i="1" dirty="0" smtClean="0"/>
              <a:t> development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Bryan Yu </a:t>
            </a:r>
            <a:r>
              <a:rPr lang="en-AU" sz="2200" i="1" dirty="0" smtClean="0"/>
              <a:t>(BSc, Computer Science, Games Technology)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Razer Hydra development, Database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3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Project Background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08912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Stroke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Parts of the brain may be damaged or may die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This can result some loss of motor control, </a:t>
            </a:r>
          </a:p>
          <a:p>
            <a:pPr marL="457200" lvl="1" indent="0"/>
            <a:r>
              <a:rPr lang="en-AU" sz="2000" dirty="0"/>
              <a:t>	</a:t>
            </a:r>
            <a:r>
              <a:rPr lang="en-AU" sz="2000" dirty="0" smtClean="0"/>
              <a:t>sensory, and cognitive abilities.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One form of rehabilitation is rewiring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Rehabilitation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Accessibility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Money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Tedious/boring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No incremental goals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Limited</a:t>
            </a: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74" y="1844824"/>
            <a:ext cx="2737123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379620"/>
            <a:ext cx="3415928" cy="22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Project Specifications &amp; Requirements</a:t>
            </a:r>
            <a:endParaRPr lang="en-AU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50691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200" dirty="0">
                <a:latin typeface="+mn-lt"/>
              </a:rPr>
              <a:t>S</a:t>
            </a:r>
            <a:r>
              <a:rPr lang="en-AU" sz="2200" dirty="0" smtClean="0">
                <a:latin typeface="+mn-lt"/>
              </a:rPr>
              <a:t>pecifications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/>
              <a:t>This idea of simulation rehabilitation inducing rewiring is </a:t>
            </a:r>
            <a:r>
              <a:rPr lang="en-AU" sz="2200" dirty="0" smtClean="0"/>
              <a:t>a theory that has been shown to work elsewhere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This project is one of the first steps toward establishing a stroke rehabilitation system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dirty="0" smtClean="0"/>
              <a:t>This project involves developing the prototype platform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Testing will be done next semester</a:t>
            </a:r>
          </a:p>
          <a:p>
            <a:pPr marL="0" indent="0">
              <a:buNone/>
            </a:pPr>
            <a:r>
              <a:rPr lang="en-AU" sz="2200" dirty="0" smtClean="0">
                <a:latin typeface="+mn-lt"/>
              </a:rPr>
              <a:t>Requirements</a:t>
            </a:r>
            <a:endParaRPr lang="en-AU" sz="2200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Create a </a:t>
            </a:r>
            <a:r>
              <a:rPr lang="en-AU" sz="2200" dirty="0"/>
              <a:t>v</a:t>
            </a:r>
            <a:r>
              <a:rPr lang="en-AU" sz="2200" dirty="0" smtClean="0"/>
              <a:t>irtual simulation</a:t>
            </a:r>
            <a:endParaRPr lang="en-AU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3 </a:t>
            </a:r>
            <a:r>
              <a:rPr lang="en-AU" sz="2200" dirty="0"/>
              <a:t>different </a:t>
            </a:r>
            <a:r>
              <a:rPr lang="en-AU" sz="2200" dirty="0" smtClean="0"/>
              <a:t>tasks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Utilize natural user interfaces devices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sensitivity </a:t>
            </a:r>
            <a:r>
              <a:rPr lang="en-AU" sz="2200" dirty="0"/>
              <a:t>adjustor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to support profiling </a:t>
            </a:r>
            <a:r>
              <a:rPr lang="en-AU" sz="2200" dirty="0"/>
              <a:t>and database </a:t>
            </a:r>
          </a:p>
          <a:p>
            <a:pPr marL="457200" lvl="1" indent="0">
              <a:buNone/>
            </a:pPr>
            <a:r>
              <a:rPr lang="en-AU" sz="2200" dirty="0" smtClean="0"/>
              <a:t>	to </a:t>
            </a:r>
            <a:r>
              <a:rPr lang="en-AU" sz="2200" dirty="0"/>
              <a:t>keep track of progress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06" y="3717032"/>
            <a:ext cx="3178559" cy="17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The </a:t>
            </a:r>
            <a:r>
              <a:rPr lang="en-AU" b="1" dirty="0" smtClean="0">
                <a:latin typeface="+mj-lt"/>
              </a:rPr>
              <a:t>Solutions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0"/>
            <a:ext cx="8424936" cy="485313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AU" sz="2900" dirty="0" smtClean="0">
                <a:latin typeface="+mn-lt"/>
              </a:rPr>
              <a:t>The main system must have: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Virtual environments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3 different tasks that require different movements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2900" dirty="0" smtClean="0"/>
              <a:t>Object Manipulation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2900" dirty="0" smtClean="0"/>
              <a:t>Obstacle Avoidance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2900" dirty="0" smtClean="0"/>
              <a:t>Way Finding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Natural user interfaces* devices (providing different accessibilities)</a:t>
            </a:r>
            <a:br>
              <a:rPr lang="en-AU" sz="2900" dirty="0" smtClean="0">
                <a:latin typeface="+mn-lt"/>
              </a:rPr>
            </a:br>
            <a:r>
              <a:rPr lang="en-AU" sz="2900" dirty="0" smtClean="0">
                <a:latin typeface="+mn-lt"/>
              </a:rPr>
              <a:t>used in conjunction with Oculus Rift (the main display)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Keyboard </a:t>
            </a:r>
            <a:r>
              <a:rPr lang="en-AU" sz="2900" dirty="0"/>
              <a:t>and </a:t>
            </a:r>
            <a:r>
              <a:rPr lang="en-AU" sz="2900" dirty="0" smtClean="0"/>
              <a:t>mouse* (control device)</a:t>
            </a:r>
            <a:endParaRPr lang="en-AU" sz="2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Razer </a:t>
            </a:r>
            <a:r>
              <a:rPr lang="en-AU" sz="2900" dirty="0"/>
              <a:t>Hydra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err="1" smtClean="0"/>
              <a:t>Kinect</a:t>
            </a:r>
            <a:endParaRPr lang="en-AU" sz="2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Leap </a:t>
            </a:r>
            <a:r>
              <a:rPr lang="en-AU" sz="2900" dirty="0"/>
              <a:t>Motion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Sensitivity and other adjustable settings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Provide incremental goals</a:t>
            </a:r>
            <a:endParaRPr lang="en-AU" sz="2900" dirty="0"/>
          </a:p>
          <a:p>
            <a:pPr marL="0" indent="0">
              <a:buNone/>
            </a:pPr>
            <a:r>
              <a:rPr lang="en-AU" sz="2900" dirty="0">
                <a:latin typeface="+mn-lt"/>
              </a:rPr>
              <a:t>Monitoring </a:t>
            </a:r>
            <a:r>
              <a:rPr lang="en-AU" sz="2900" dirty="0" smtClean="0">
                <a:latin typeface="+mn-lt"/>
              </a:rPr>
              <a:t>progress – can be assessed</a:t>
            </a:r>
            <a:endParaRPr lang="en-AU" sz="2900" dirty="0">
              <a:latin typeface="+mn-lt"/>
            </a:endParaRPr>
          </a:p>
          <a:p>
            <a:pPr marL="0" indent="0">
              <a:buNone/>
            </a:pPr>
            <a:r>
              <a:rPr lang="en-AU" sz="2900" dirty="0">
                <a:latin typeface="+mn-lt"/>
              </a:rPr>
              <a:t>Profiles on </a:t>
            </a:r>
            <a:r>
              <a:rPr lang="en-AU" sz="2900" dirty="0" smtClean="0">
                <a:latin typeface="+mn-lt"/>
              </a:rPr>
              <a:t>an external database</a:t>
            </a:r>
            <a:endParaRPr lang="en-AU" sz="2900" dirty="0">
              <a:latin typeface="+mn-lt"/>
            </a:endParaRP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568" y="764704"/>
            <a:ext cx="2047598" cy="1925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584" y="3033028"/>
            <a:ext cx="2245724" cy="20882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C:\Users\Hannah\Desktop\ICT313 Project\setup\Documents\Screenshots\kinec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520" y="5301208"/>
            <a:ext cx="2207146" cy="119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797152"/>
            <a:ext cx="2314575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8" y="388043"/>
            <a:ext cx="2738797" cy="1828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1" y="1634902"/>
            <a:ext cx="2755131" cy="1968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01008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nah\Desktop\ICT313 Project\setup\Documents\Sched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84" y="1988840"/>
            <a:ext cx="2530637" cy="104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417638"/>
          </a:xfrm>
        </p:spPr>
        <p:txBody>
          <a:bodyPr/>
          <a:lstStyle/>
          <a:p>
            <a:r>
              <a:rPr lang="en-AU" b="1" dirty="0" smtClean="0">
                <a:latin typeface="+mj-lt"/>
              </a:rPr>
              <a:t>Project Management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44824"/>
            <a:ext cx="8496944" cy="27363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Iterative (SCRUM) methodology with weekly sprints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Weekly team/supervisor meetings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Communication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Project room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Facebook group</a:t>
            </a:r>
          </a:p>
          <a:p>
            <a:pPr marL="0" indent="0">
              <a:buNone/>
            </a:pPr>
            <a:r>
              <a:rPr lang="en-AU" sz="2000" dirty="0">
                <a:latin typeface="+mn-lt"/>
              </a:rPr>
              <a:t>Source code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err="1"/>
              <a:t>GitHub</a:t>
            </a:r>
            <a:endParaRPr lang="en-AU" sz="2000" dirty="0"/>
          </a:p>
          <a:p>
            <a:pPr marL="0" indent="0">
              <a:buNone/>
            </a:pPr>
            <a:endParaRPr lang="en-AU" sz="2400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24944"/>
            <a:ext cx="6048672" cy="25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Project Management - Team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5496" y="1600200"/>
            <a:ext cx="6991303" cy="514116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AU" sz="2000" dirty="0">
                <a:latin typeface="+mn-lt"/>
              </a:rPr>
              <a:t>Ary </a:t>
            </a:r>
            <a:r>
              <a:rPr lang="en-AU" sz="2000" dirty="0" err="1">
                <a:latin typeface="+mn-lt"/>
              </a:rPr>
              <a:t>Bizar</a:t>
            </a:r>
            <a:r>
              <a:rPr lang="en-AU" sz="2000" dirty="0">
                <a:latin typeface="+mn-lt"/>
              </a:rPr>
              <a:t>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Level </a:t>
            </a:r>
            <a:r>
              <a:rPr lang="en-AU" sz="1600" i="1" dirty="0" smtClean="0">
                <a:latin typeface="+mn-lt"/>
              </a:rPr>
              <a:t>designer, Asset creation, Mouse &amp; keyboard development</a:t>
            </a:r>
            <a:endParaRPr lang="en-AU" sz="2000" i="1" dirty="0" smtClean="0">
              <a:latin typeface="+mn-lt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				Anopan </a:t>
            </a:r>
            <a:r>
              <a:rPr lang="en-AU" sz="2000" dirty="0">
                <a:latin typeface="+mn-lt"/>
              </a:rPr>
              <a:t>Kandiah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Kinect development</a:t>
            </a:r>
            <a:endParaRPr lang="en-AU" sz="2000" i="1" dirty="0">
              <a:latin typeface="+mn-lt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Hannah </a:t>
            </a:r>
            <a:r>
              <a:rPr lang="en-AU" sz="2000" dirty="0" err="1">
                <a:latin typeface="+mn-lt"/>
              </a:rPr>
              <a:t>Klinac</a:t>
            </a:r>
            <a:r>
              <a:rPr lang="en-AU" sz="2000" dirty="0">
                <a:latin typeface="+mn-lt"/>
              </a:rPr>
              <a:t>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Leap Motion </a:t>
            </a:r>
            <a:r>
              <a:rPr lang="en-AU" sz="1600" i="1" dirty="0" smtClean="0">
                <a:latin typeface="+mn-lt"/>
              </a:rPr>
              <a:t>development, 	Project Manager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				Alex </a:t>
            </a:r>
            <a:r>
              <a:rPr lang="en-AU" sz="2000" dirty="0">
                <a:latin typeface="+mn-lt"/>
              </a:rPr>
              <a:t>Mlodawski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Kinect development</a:t>
            </a:r>
            <a:endParaRPr lang="en-AU" sz="2000" i="1" dirty="0">
              <a:latin typeface="+mn-lt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Bryan </a:t>
            </a:r>
            <a:r>
              <a:rPr lang="en-AU" sz="2000" dirty="0">
                <a:latin typeface="+mn-lt"/>
              </a:rPr>
              <a:t>Yu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Razer Hydra development, </a:t>
            </a:r>
            <a:r>
              <a:rPr lang="en-AU" sz="1600" i="1" dirty="0" smtClean="0">
                <a:latin typeface="+mn-lt"/>
              </a:rPr>
              <a:t>Profiling and Database</a:t>
            </a:r>
            <a:endParaRPr lang="en-AU" sz="2000" i="1" dirty="0">
              <a:latin typeface="+mn-lt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959588"/>
            <a:ext cx="1039376" cy="930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62" y="2259439"/>
            <a:ext cx="1092570" cy="930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9" y="3110567"/>
            <a:ext cx="932459" cy="930217"/>
          </a:xfrm>
          <a:prstGeom prst="rect">
            <a:avLst/>
          </a:prstGeom>
        </p:spPr>
      </p:pic>
      <p:pic>
        <p:nvPicPr>
          <p:cNvPr id="3074" name="Picture 2" descr="C:\Users\Hannah\Desktop\ICT313 Project\setup\Documents\Screenshots\Ary_0000000000000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30" y="1556792"/>
            <a:ext cx="932459" cy="9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annah\Desktop\ICT313 Project\setup\Documents\Screenshots\Bryan_mugsho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9" y="4653136"/>
            <a:ext cx="932459" cy="9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8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35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70" y="1556792"/>
            <a:ext cx="2245724" cy="2088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Technologies Utilized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 smtClean="0">
                <a:latin typeface="+mn-lt"/>
              </a:rPr>
              <a:t>Main system was developed using Unity and coded using C#</a:t>
            </a:r>
          </a:p>
          <a:p>
            <a:pPr marL="0" indent="0">
              <a:buNone/>
            </a:pPr>
            <a:r>
              <a:rPr lang="en-AU" sz="1600" dirty="0" smtClean="0">
                <a:latin typeface="+mn-lt"/>
              </a:rPr>
              <a:t>Visual assets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3DS Max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err="1" smtClean="0"/>
              <a:t>Mudbox</a:t>
            </a:r>
            <a:endParaRPr lang="en-AU" sz="1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Photoshop</a:t>
            </a:r>
          </a:p>
          <a:p>
            <a:pPr marL="0" indent="0">
              <a:buNone/>
            </a:pPr>
            <a:r>
              <a:rPr lang="en-AU" sz="1600" dirty="0" smtClean="0">
                <a:latin typeface="+mn-lt"/>
              </a:rPr>
              <a:t>Database and profiling system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MySQL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err="1" smtClean="0"/>
              <a:t>ClearDB</a:t>
            </a:r>
            <a:endParaRPr lang="en-AU" sz="1400" dirty="0" smtClean="0"/>
          </a:p>
          <a:p>
            <a:pPr marL="0" indent="0">
              <a:buNone/>
            </a:pPr>
            <a:r>
              <a:rPr lang="en-AU" sz="1600" dirty="0" smtClean="0">
                <a:latin typeface="+mn-lt"/>
              </a:rPr>
              <a:t>Hardware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Oculus Rift DK1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smtClean="0"/>
              <a:t>0.4.0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Razer Hydra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err="1" smtClean="0"/>
              <a:t>Sixense</a:t>
            </a:r>
            <a:r>
              <a:rPr lang="en-AU" sz="1400" dirty="0" smtClean="0"/>
              <a:t>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err="1" smtClean="0"/>
              <a:t>Kinect</a:t>
            </a:r>
            <a:r>
              <a:rPr lang="en-AU" sz="1400" dirty="0" smtClean="0"/>
              <a:t> v1 for Windows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smtClean="0"/>
              <a:t>V1.8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Leap Motion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smtClean="0"/>
              <a:t>V2 Tracking API,  2.1.5 SDK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269140"/>
            <a:ext cx="2724594" cy="2043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16424"/>
            <a:ext cx="2139702" cy="2852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952919"/>
            <a:ext cx="2699792" cy="20248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6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2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Template1">
  <a:themeElements>
    <a:clrScheme name="Curtin Universit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63366"/>
      </a:accent1>
      <a:accent2>
        <a:srgbClr val="B58C0A"/>
      </a:accent2>
      <a:accent3>
        <a:srgbClr val="FFFFFF"/>
      </a:accent3>
      <a:accent4>
        <a:srgbClr val="000000"/>
      </a:accent4>
      <a:accent5>
        <a:srgbClr val="B8ADB8"/>
      </a:accent5>
      <a:accent6>
        <a:srgbClr val="A47E08"/>
      </a:accent6>
      <a:hlink>
        <a:srgbClr val="005B85"/>
      </a:hlink>
      <a:folHlink>
        <a:srgbClr val="66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PowerpointTemplate1</Template>
  <TotalTime>190</TotalTime>
  <Words>776</Words>
  <Application>Microsoft Office PowerPoint</Application>
  <PresentationFormat>On-screen Show (4:3)</PresentationFormat>
  <Paragraphs>223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PowerpointTemplate1</vt:lpstr>
      <vt:lpstr>Neuromend</vt:lpstr>
      <vt:lpstr>Outline</vt:lpstr>
      <vt:lpstr>Project Introduction</vt:lpstr>
      <vt:lpstr>Project Background</vt:lpstr>
      <vt:lpstr>Project Specifications &amp; Requirements</vt:lpstr>
      <vt:lpstr>The Solutions</vt:lpstr>
      <vt:lpstr>Project Management</vt:lpstr>
      <vt:lpstr>Project Management - Team</vt:lpstr>
      <vt:lpstr>Technologies Utilized</vt:lpstr>
      <vt:lpstr>Live Demonstration Kinect – “Obstacle Avoidance” </vt:lpstr>
      <vt:lpstr>Live Demonstration Razer Hydra – “Object Manipulation” </vt:lpstr>
      <vt:lpstr>Live Demonstration Leap Motion – “Way Finding” </vt:lpstr>
      <vt:lpstr>Final Status</vt:lpstr>
      <vt:lpstr>Future Possibilities</vt:lpstr>
      <vt:lpstr>Lessons Learned</vt:lpstr>
      <vt:lpstr>Acknowledgements</vt:lpstr>
      <vt:lpstr>Questions?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Neuromend</dc:title>
  <dc:creator>Hannah</dc:creator>
  <cp:lastModifiedBy>Hannah</cp:lastModifiedBy>
  <cp:revision>46</cp:revision>
  <dcterms:created xsi:type="dcterms:W3CDTF">2014-10-27T13:49:02Z</dcterms:created>
  <dcterms:modified xsi:type="dcterms:W3CDTF">2014-10-28T05:29:02Z</dcterms:modified>
</cp:coreProperties>
</file>